
<file path=[Content_Types].xml><?xml version="1.0" encoding="utf-8"?>
<Types xmlns="http://schemas.openxmlformats.org/package/2006/content-types">
  <Default Extension="jfif" ContentType="image/j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sldIdLst>
    <p:sldId id="290" r:id="rId2"/>
    <p:sldId id="280" r:id="rId3"/>
    <p:sldId id="302" r:id="rId4"/>
    <p:sldId id="295" r:id="rId5"/>
    <p:sldId id="296" r:id="rId6"/>
    <p:sldId id="298" r:id="rId7"/>
    <p:sldId id="297" r:id="rId8"/>
    <p:sldId id="300" r:id="rId9"/>
    <p:sldId id="299" r:id="rId10"/>
    <p:sldId id="301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derson, Jennifer" initials="HJ" lastIdx="1" clrIdx="0">
    <p:extLst>
      <p:ext uri="{19B8F6BF-5375-455C-9EA6-DF929625EA0E}">
        <p15:presenceInfo xmlns:p15="http://schemas.microsoft.com/office/powerpoint/2012/main" userId="S-1-5-21-82915746-1280666422-497980611-8520" providerId="AD"/>
      </p:ext>
    </p:extLst>
  </p:cmAuthor>
  <p:cmAuthor id="2" name="Schleck, Peter" initials="SP" lastIdx="1" clrIdx="1">
    <p:extLst>
      <p:ext uri="{19B8F6BF-5375-455C-9EA6-DF929625EA0E}">
        <p15:presenceInfo xmlns:p15="http://schemas.microsoft.com/office/powerpoint/2012/main" userId="S-1-5-21-82915746-1280666422-497980611-177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3300"/>
    <a:srgbClr val="FFFF99"/>
    <a:srgbClr val="CCFF99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55205" autoAdjust="0"/>
  </p:normalViewPr>
  <p:slideViewPr>
    <p:cSldViewPr snapToGrid="0">
      <p:cViewPr varScale="1">
        <p:scale>
          <a:sx n="49" d="100"/>
          <a:sy n="49" d="100"/>
        </p:scale>
        <p:origin x="1680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258" y="-27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88492-28C7-41F2-96D3-A5307611712A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581" y="476672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3860" y="3703320"/>
            <a:ext cx="6286500" cy="51164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885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slide </a:t>
            </a:r>
            <a:fld id="{4DDD1D34-2800-4427-897C-F0A2BE1C8D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3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DDD1D34-2800-4427-897C-F0A2BE1C8DC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87E4E137-DBD6-425C-81B9-BA689A4C7F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3425" y="476250"/>
            <a:ext cx="5575300" cy="3136900"/>
          </a:xfrm>
        </p:spPr>
      </p:sp>
    </p:spTree>
    <p:extLst>
      <p:ext uri="{BB962C8B-B14F-4D97-AF65-F5344CB8AC3E}">
        <p14:creationId xmlns:p14="http://schemas.microsoft.com/office/powerpoint/2010/main" val="1267526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DDD1D34-2800-4427-897C-F0A2BE1C8DC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A0353807-C919-45E5-8B7F-9B9DA45B4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3425" y="476250"/>
            <a:ext cx="5575300" cy="3136900"/>
          </a:xfrm>
        </p:spPr>
      </p:sp>
    </p:spTree>
    <p:extLst>
      <p:ext uri="{BB962C8B-B14F-4D97-AF65-F5344CB8AC3E}">
        <p14:creationId xmlns:p14="http://schemas.microsoft.com/office/powerpoint/2010/main" val="2365005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4762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DDD1D34-2800-4427-897C-F0A2BE1C8DC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3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415925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4340" y="3672840"/>
            <a:ext cx="6141720" cy="526542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DDD1D34-2800-4427-897C-F0A2BE1C8DC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90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4762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DDD1D34-2800-4427-897C-F0A2BE1C8DC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42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4762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DDD1D34-2800-4427-897C-F0A2BE1C8DC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86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4762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DDD1D34-2800-4427-897C-F0A2BE1C8DC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70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4762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DDD1D34-2800-4427-897C-F0A2BE1C8DC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332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4762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DDD1D34-2800-4427-897C-F0A2BE1C8DC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92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6DC6D-4554-4379-9EDA-8F6A7E8E2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98D2A7-7303-4512-A246-3A7033735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3C106-8286-4FCC-B87A-03551824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B57-55FC-4B0A-A108-0BACB7EBB38D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E7019-32D4-4188-A1C3-6862424F6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0BF9F-9131-4F58-9129-47C06E86C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C282-2CB8-4785-A03E-7A4514AFF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2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B2B50-BEBF-4772-B3C7-7607CD740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5F3F67-BEDB-480C-BB1F-3CBCC1AA4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D7C82-CCC0-4763-B940-37540A69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B57-55FC-4B0A-A108-0BACB7EBB38D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34B89-802C-42B8-8D9F-7E090406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88DD2-2021-447A-A648-1859AA85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C282-2CB8-4785-A03E-7A4514AFF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9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528754-B631-4598-AD5A-C7909E5F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4B70D-BD95-46BD-BEF7-B3613A882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7D294-9D3B-4E92-BCF6-EBBF499C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B57-55FC-4B0A-A108-0BACB7EBB38D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02727-22F9-4674-A987-A6F2EE459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4D417-57ED-4592-A5DB-52577954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C282-2CB8-4785-A03E-7A4514AFF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7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FE297-102C-4F55-B538-3F4199C9E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FA079-718B-4D34-AC20-70346B449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7B78A-79FF-4731-B1B6-8DBA754F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B57-55FC-4B0A-A108-0BACB7EBB38D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90F2E-ACB1-4E84-B074-77985148F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F3F92-2E72-41B8-B3CE-11AE2C69F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C282-2CB8-4785-A03E-7A4514AFF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0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82838-0DCC-43AD-85BD-14325549A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6D5E9-0EC8-4EA4-9524-3CBEAF29E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A319B-F9F4-460A-839F-305A1566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B57-55FC-4B0A-A108-0BACB7EBB38D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0633-6E8F-49BE-A980-39451CB1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B7C60-4350-41D6-A9EE-6EB6E607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C282-2CB8-4785-A03E-7A4514AFF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18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E41CD-81C1-41D0-81BF-57F643605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94F99-A8F9-44B1-9C92-13AA6A325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875C6-3106-4A60-B3EB-FA1466068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B05BE-B97F-42BC-900A-A073F659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B57-55FC-4B0A-A108-0BACB7EBB38D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1C4C2-6CA8-4137-8232-5F7FB610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9CC00-98A2-4AE8-9D15-E2CF2C1B8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C282-2CB8-4785-A03E-7A4514AFF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1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180DB-7B7A-4A5D-B870-103E878B3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66526-4C34-4AFA-AF27-2C0CC93E6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C617A-80D7-4539-A212-B31C2F4CD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A4F501-0F69-4220-A175-7261AD79E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082A60-FC0D-40DC-B81A-D3C6CAF87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A418-0F94-4832-94F5-2D403C58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B57-55FC-4B0A-A108-0BACB7EBB38D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9E74F3-C856-4038-AD22-32BFDFD78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9BD0A8-BD31-4482-8811-4705A15E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C282-2CB8-4785-A03E-7A4514AFF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8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5AE66-60C6-4D28-9FC6-4C7616CCC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73C9E7-A3EE-4B44-9649-68284AEA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B57-55FC-4B0A-A108-0BACB7EBB38D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4ED9F4-86C7-4D41-B007-98D8B59F7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94CE9-D232-43B2-B58E-A0680E81D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C282-2CB8-4785-A03E-7A4514AFF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6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4FA6A1-D85C-4B1F-8C84-BF8A3AD38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B57-55FC-4B0A-A108-0BACB7EBB38D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0923E-6641-4CE3-A6C8-5DB579E7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EE5B1-5A9E-4A65-BECB-5C9E79FC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C282-2CB8-4785-A03E-7A4514AFF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0CB6-3090-452F-8536-326E4254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3BDA-C56E-4D1E-BF49-870837BDF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1BAFF1-B041-46BD-B015-44792D596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27D26-17AC-46C1-907E-484711F50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B57-55FC-4B0A-A108-0BACB7EBB38D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EF9F3-E2C7-4F30-A935-5CC51B360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9B8F7-B4AA-4888-B800-75A28765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C282-2CB8-4785-A03E-7A4514AFF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7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EC3E-706E-4868-B9FD-681DAEA7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9FB1FE-3EEB-42C4-AC40-53E25BC2F4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255AE-25EE-4ECA-B74D-38BA863D5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5BFDB-2E9C-465C-99D6-8D85C3534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B57-55FC-4B0A-A108-0BACB7EBB38D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96376-FA33-4131-A83C-51EF59163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7AC99-D08F-408B-A692-372B825D0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C282-2CB8-4785-A03E-7A4514AFF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3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CD198B-35C9-4228-9129-51C89D9BD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BB01D-94EF-4AB6-88AF-B5196FA25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8A250-990B-4765-B93F-FD103F59E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3FB57-55FC-4B0A-A108-0BACB7EBB38D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6F90D-0526-40B5-97D7-9B2940C60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6C1E4-2AB4-4EDA-A5B4-340DCC82E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CC282-2CB8-4785-A03E-7A4514AFF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2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egislature.maine.gov/opega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hyperlink" Target="https://legislature.maine.gov/doc/9299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C945B-FCEC-433E-9F05-C5781F569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61" y="391021"/>
            <a:ext cx="10515600" cy="58405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4000" dirty="0"/>
              <a:t>                                                                                              </a:t>
            </a:r>
            <a:r>
              <a:rPr lang="en-US" sz="14400" b="1" dirty="0">
                <a:solidFill>
                  <a:schemeClr val="accent1">
                    <a:lumMod val="75000"/>
                  </a:schemeClr>
                </a:solidFill>
              </a:rPr>
              <a:t>Maine State Legislature </a:t>
            </a:r>
          </a:p>
          <a:p>
            <a:pPr marL="0" indent="0" algn="ctr">
              <a:buNone/>
            </a:pPr>
            <a:r>
              <a:rPr lang="en-US" sz="14400" b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Tax Expenditure Review Process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5100" b="1" dirty="0"/>
          </a:p>
          <a:p>
            <a:pPr marL="0" indent="0" algn="ctr">
              <a:buNone/>
            </a:pPr>
            <a:endParaRPr lang="en-US" sz="5100" b="1" dirty="0"/>
          </a:p>
          <a:p>
            <a:pPr marL="0" indent="0" algn="ctr">
              <a:buNone/>
            </a:pPr>
            <a:endParaRPr lang="en-US" sz="5100" b="1" dirty="0"/>
          </a:p>
          <a:p>
            <a:pPr marL="0" indent="0" algn="ctr">
              <a:buNone/>
            </a:pPr>
            <a:r>
              <a:rPr lang="en-US" sz="5100" b="1" dirty="0"/>
              <a:t>Briefing by the Legislature’s                                                                  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en-US" sz="5100" b="1" dirty="0"/>
              <a:t> Office of Program Evaluation and Government Accountability</a:t>
            </a:r>
          </a:p>
          <a:p>
            <a:pPr marL="0" indent="0" algn="ctr">
              <a:buNone/>
            </a:pPr>
            <a:r>
              <a:rPr lang="en-US" sz="5100" b="1" dirty="0"/>
              <a:t>January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9556B4-070A-4369-BD6F-BF9EE9600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057" y="155933"/>
            <a:ext cx="4652569" cy="4764774"/>
          </a:xfrm>
          <a:prstGeom prst="rect">
            <a:avLst/>
          </a:prstGeom>
          <a:effectLst>
            <a:glow rad="127000">
              <a:srgbClr val="00B0F0"/>
            </a:glow>
          </a:effectLst>
        </p:spPr>
      </p:pic>
      <p:pic>
        <p:nvPicPr>
          <p:cNvPr id="5" name="Picture Placeholder 11">
            <a:extLst>
              <a:ext uri="{FF2B5EF4-FFF2-40B4-BE49-F238E27FC236}">
                <a16:creationId xmlns:a16="http://schemas.microsoft.com/office/drawing/2014/main" id="{C8932785-78AE-4D39-B22A-22E1FD5CCFD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248" y="212035"/>
            <a:ext cx="3129613" cy="2408335"/>
          </a:xfrm>
          <a:prstGeom prst="rect">
            <a:avLst/>
          </a:prstGeom>
          <a:effectLst>
            <a:glow rad="127000">
              <a:srgbClr val="00B0F0"/>
            </a:glow>
          </a:effectLst>
          <a:scene3d>
            <a:camera prst="orthographicFront"/>
            <a:lightRig rig="threePt" dir="t"/>
          </a:scene3d>
          <a:sp3d extrusionH="31750" contourW="12700">
            <a:bevelT prst="slope"/>
            <a:contourClr>
              <a:schemeClr val="accent1">
                <a:lumMod val="7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2258296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36AA6212-AEBC-484C-8F05-7BBFB5FEE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163" y="1695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4A753-A43C-4083-87D8-06B225D00551}"/>
              </a:ext>
            </a:extLst>
          </p:cNvPr>
          <p:cNvSpPr txBox="1"/>
          <p:nvPr/>
        </p:nvSpPr>
        <p:spPr>
          <a:xfrm>
            <a:off x="3564749" y="2765049"/>
            <a:ext cx="8627251" cy="35702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    OPEGA</a:t>
            </a:r>
          </a:p>
          <a:p>
            <a:pPr algn="ctr"/>
            <a:r>
              <a:rPr lang="en-US" sz="2400" dirty="0"/>
              <a:t>        82 State House Station</a:t>
            </a:r>
            <a:br>
              <a:rPr lang="en-US" sz="2400" dirty="0"/>
            </a:br>
            <a:r>
              <a:rPr lang="en-US" sz="2400" dirty="0"/>
              <a:t>              Room 104, Cross State Office Building</a:t>
            </a:r>
            <a:br>
              <a:rPr lang="en-US" sz="2400" dirty="0"/>
            </a:br>
            <a:r>
              <a:rPr lang="en-US" sz="2400" dirty="0"/>
              <a:t>          Augusta, ME 04333-0082</a:t>
            </a:r>
          </a:p>
          <a:p>
            <a:pPr algn="ctr"/>
            <a:br>
              <a:rPr lang="en-US" sz="2400" dirty="0"/>
            </a:br>
            <a:r>
              <a:rPr lang="en-US" sz="2400" dirty="0"/>
              <a:t>         (207) 287-1901</a:t>
            </a:r>
          </a:p>
          <a:p>
            <a:pPr>
              <a:spcAft>
                <a:spcPts val="600"/>
              </a:spcAft>
            </a:pPr>
            <a:endParaRPr lang="en-US" sz="2400" u="sng" dirty="0"/>
          </a:p>
          <a:p>
            <a:pPr algn="ctr">
              <a:spcAft>
                <a:spcPts val="600"/>
              </a:spcAft>
            </a:pPr>
            <a:r>
              <a:rPr lang="en-US" sz="2400" dirty="0">
                <a:hlinkClick r:id="rId3"/>
              </a:rPr>
              <a:t>http://legislature.maine.gov/opega/</a:t>
            </a:r>
            <a:r>
              <a:rPr lang="en-US" sz="2400" dirty="0"/>
              <a:t> </a:t>
            </a:r>
          </a:p>
          <a:p>
            <a:pPr>
              <a:spcAft>
                <a:spcPts val="600"/>
              </a:spcAft>
            </a:pPr>
            <a:endParaRPr lang="en-US" sz="24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20E976-3267-4BEB-B36B-BC7B6A0700E6}"/>
              </a:ext>
            </a:extLst>
          </p:cNvPr>
          <p:cNvSpPr txBox="1"/>
          <p:nvPr/>
        </p:nvSpPr>
        <p:spPr>
          <a:xfrm>
            <a:off x="652730" y="522743"/>
            <a:ext cx="10886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                                    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Thank You</a:t>
            </a:r>
          </a:p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We Welcome Your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A34B62-586E-4502-9019-825F62441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8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36AA6212-AEBC-484C-8F05-7BBFB5FEE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163" y="1695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4A753-A43C-4083-87D8-06B225D00551}"/>
              </a:ext>
            </a:extLst>
          </p:cNvPr>
          <p:cNvSpPr txBox="1"/>
          <p:nvPr/>
        </p:nvSpPr>
        <p:spPr>
          <a:xfrm>
            <a:off x="1299712" y="1971496"/>
            <a:ext cx="95925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PL2015 chapter 344 established Maine’s current tax expenditure review process. 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(See 3 MRSA §§ 998-1001).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Maine</a:t>
            </a:r>
            <a:r>
              <a:rPr lang="en-US" sz="2400" dirty="0"/>
              <a:t> is now one of more than 30 states that regularly review their tax expenditure programs.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/>
              <a:t>PEW Charitable Trust has highlighted Maine as a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leader</a:t>
            </a:r>
            <a:r>
              <a:rPr lang="en-US" sz="2400" dirty="0"/>
              <a:t> in tax incentive evaluation.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20E976-3267-4BEB-B36B-BC7B6A0700E6}"/>
              </a:ext>
            </a:extLst>
          </p:cNvPr>
          <p:cNvSpPr txBox="1"/>
          <p:nvPr/>
        </p:nvSpPr>
        <p:spPr>
          <a:xfrm>
            <a:off x="652732" y="574910"/>
            <a:ext cx="1088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Enactment &amp; National Context</a:t>
            </a:r>
          </a:p>
        </p:txBody>
      </p:sp>
    </p:spTree>
    <p:extLst>
      <p:ext uri="{BB962C8B-B14F-4D97-AF65-F5344CB8AC3E}">
        <p14:creationId xmlns:p14="http://schemas.microsoft.com/office/powerpoint/2010/main" val="142795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844F7-AF01-4D31-9B6B-4B2130CB0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The Maine Legislature            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</a:rPr>
              <a:t>LEADS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                                </a:t>
            </a:r>
            <a:r>
              <a:rPr lang="en-US" sz="3600" dirty="0">
                <a:solidFill>
                  <a:srgbClr val="0070C0"/>
                </a:solidFill>
              </a:rPr>
              <a:t>L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A0BD99-D36B-454D-928A-172B887F6F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40582"/>
            <a:ext cx="5181600" cy="3886200"/>
          </a:xfrm>
          <a:effectLst>
            <a:glow rad="127000">
              <a:srgbClr val="00B0F0"/>
            </a:glow>
          </a:effec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EEFEDC0-BABC-45F2-A69D-42528E445A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04" y="2740582"/>
            <a:ext cx="5181600" cy="3886200"/>
          </a:xfrm>
          <a:effectLst>
            <a:glow rad="127000">
              <a:srgbClr val="00B0F0"/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D807B0-2054-4FC8-8828-B9BF8ABF2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44" y="181324"/>
            <a:ext cx="3598460" cy="1775003"/>
          </a:xfrm>
          <a:prstGeom prst="rect">
            <a:avLst/>
          </a:prstGeom>
          <a:effectLst>
            <a:glow rad="127000">
              <a:srgbClr val="00B0F0"/>
            </a:glow>
          </a:effectLst>
        </p:spPr>
      </p:pic>
      <p:pic>
        <p:nvPicPr>
          <p:cNvPr id="13" name="Graphic 12" descr="Shooting star">
            <a:extLst>
              <a:ext uri="{FF2B5EF4-FFF2-40B4-BE49-F238E27FC236}">
                <a16:creationId xmlns:a16="http://schemas.microsoft.com/office/drawing/2014/main" id="{21D484D5-98F6-4AAC-9417-64A72BC67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5400" y="4519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50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36AA6212-AEBC-484C-8F05-7BBFB5FEE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163" y="1695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4A753-A43C-4083-87D8-06B225D00551}"/>
              </a:ext>
            </a:extLst>
          </p:cNvPr>
          <p:cNvSpPr txBox="1"/>
          <p:nvPr/>
        </p:nvSpPr>
        <p:spPr>
          <a:xfrm>
            <a:off x="0" y="1179876"/>
            <a:ext cx="1135866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0070C0"/>
                </a:solidFill>
              </a:rPr>
              <a:t>The Government Oversight Committee </a:t>
            </a:r>
            <a:r>
              <a:rPr lang="en-US" sz="2400" dirty="0"/>
              <a:t>is charged with identifying the universe of tax     expenditures in Maine and determining the level of review each should receive.  </a:t>
            </a:r>
          </a:p>
          <a:p>
            <a:pPr lvl="0">
              <a:spcAft>
                <a:spcPts val="1200"/>
              </a:spcAft>
            </a:pPr>
            <a:endParaRPr lang="en-US" sz="2400" dirty="0"/>
          </a:p>
          <a:p>
            <a:pPr lvl="0">
              <a:spcAft>
                <a:spcPts val="1200"/>
              </a:spcAft>
            </a:pPr>
            <a:r>
              <a:rPr lang="en-US" sz="2400" dirty="0"/>
              <a:t>          The </a:t>
            </a:r>
            <a:r>
              <a:rPr lang="en-US" sz="3200" b="1" dirty="0">
                <a:solidFill>
                  <a:srgbClr val="FF0000"/>
                </a:solidFill>
              </a:rPr>
              <a:t>3 categories </a:t>
            </a:r>
            <a:r>
              <a:rPr lang="en-US" sz="2400" dirty="0"/>
              <a:t>of review include:</a:t>
            </a:r>
          </a:p>
          <a:p>
            <a:pPr marL="1371600" lvl="2" indent="-457200">
              <a:spcAft>
                <a:spcPts val="1200"/>
              </a:spcAft>
              <a:buFont typeface="+mj-lt"/>
              <a:buAutoNum type="alphaUcPeriod"/>
            </a:pPr>
            <a:r>
              <a:rPr lang="en-US" sz="2400" b="1" dirty="0"/>
              <a:t>Full</a:t>
            </a:r>
            <a:r>
              <a:rPr lang="en-US" sz="2400" dirty="0"/>
              <a:t> Evaluation;</a:t>
            </a:r>
          </a:p>
          <a:p>
            <a:pPr marL="1371600" lvl="2" indent="-457200">
              <a:spcAft>
                <a:spcPts val="1200"/>
              </a:spcAft>
              <a:buFont typeface="+mj-lt"/>
              <a:buAutoNum type="alphaUcPeriod"/>
            </a:pPr>
            <a:r>
              <a:rPr lang="en-US" sz="2400" b="1" dirty="0"/>
              <a:t>Expedited</a:t>
            </a:r>
            <a:r>
              <a:rPr lang="en-US" sz="2400" dirty="0"/>
              <a:t> Review; and</a:t>
            </a:r>
          </a:p>
          <a:p>
            <a:pPr marL="1371600" lvl="2" indent="-457200">
              <a:spcAft>
                <a:spcPts val="1200"/>
              </a:spcAft>
              <a:buFont typeface="+mj-lt"/>
              <a:buAutoNum type="alphaUcPeriod"/>
            </a:pPr>
            <a:r>
              <a:rPr lang="en-US" sz="2400" b="1" dirty="0"/>
              <a:t>No Review</a:t>
            </a:r>
            <a:r>
              <a:rPr lang="en-US" sz="2400" dirty="0"/>
              <a:t>.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</a:rPr>
              <a:t>The GOC </a:t>
            </a:r>
            <a:r>
              <a:rPr lang="en-US" sz="2400" dirty="0"/>
              <a:t>makes these determinations in consultation with </a:t>
            </a:r>
            <a:r>
              <a:rPr lang="en-US" sz="2400" u="sng" dirty="0">
                <a:solidFill>
                  <a:srgbClr val="00B050"/>
                </a:solidFill>
              </a:rPr>
              <a:t>the Taxation Committee</a:t>
            </a:r>
            <a:r>
              <a:rPr lang="en-US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20E976-3267-4BEB-B36B-BC7B6A0700E6}"/>
              </a:ext>
            </a:extLst>
          </p:cNvPr>
          <p:cNvSpPr txBox="1"/>
          <p:nvPr/>
        </p:nvSpPr>
        <p:spPr>
          <a:xfrm>
            <a:off x="652730" y="533545"/>
            <a:ext cx="1088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Title 3 Ch. 37 Governs Maine’s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6397EC-3EFC-4F91-90D4-F92A1023C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92" y="2105398"/>
            <a:ext cx="5476470" cy="4219057"/>
          </a:xfrm>
          <a:prstGeom prst="rect">
            <a:avLst/>
          </a:prstGeom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448150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36AA6212-AEBC-484C-8F05-7BBFB5FEE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163" y="1695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4A753-A43C-4083-87D8-06B225D00551}"/>
              </a:ext>
            </a:extLst>
          </p:cNvPr>
          <p:cNvSpPr txBox="1"/>
          <p:nvPr/>
        </p:nvSpPr>
        <p:spPr>
          <a:xfrm>
            <a:off x="1013937" y="1610410"/>
            <a:ext cx="10525328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B050"/>
                </a:solidFill>
              </a:rPr>
              <a:t>The Taxation Committee </a:t>
            </a:r>
            <a:r>
              <a:rPr lang="en-US" sz="1600" dirty="0"/>
              <a:t>conducts these reviews annually to assess the continued relevance of, or need for adjustments to, both: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broader tax policy area under review, and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individual expenditures grouped in that policy area.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solidFill>
                  <a:srgbClr val="7030A0"/>
                </a:solidFill>
              </a:rPr>
              <a:t>OPEGA</a:t>
            </a:r>
            <a:r>
              <a:rPr lang="en-US" sz="1600" dirty="0"/>
              <a:t> provides a </a:t>
            </a:r>
            <a:r>
              <a:rPr lang="en-US" sz="1600" b="1" dirty="0"/>
              <a:t>summary</a:t>
            </a:r>
            <a:r>
              <a:rPr lang="en-US" sz="1600" dirty="0"/>
              <a:t> of information to support </a:t>
            </a:r>
            <a:r>
              <a:rPr lang="en-US" sz="1600" dirty="0">
                <a:solidFill>
                  <a:srgbClr val="00B050"/>
                </a:solidFill>
              </a:rPr>
              <a:t>the Taxation Committee’s </a:t>
            </a:r>
            <a:r>
              <a:rPr lang="en-US" sz="1600" dirty="0"/>
              <a:t>review, as required by 3 MRSA §1000(2).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                           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>
                <a:hlinkClick r:id="rId3"/>
              </a:rPr>
              <a:t>https://legislature.maine.gov/doc/9299</a:t>
            </a:r>
            <a:r>
              <a:rPr lang="en-US" sz="2400" dirty="0"/>
              <a:t> 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1600" dirty="0"/>
          </a:p>
          <a:p>
            <a:pPr>
              <a:spcAft>
                <a:spcPts val="1200"/>
              </a:spcAft>
            </a:pPr>
            <a:endParaRPr lang="en-US" sz="1600" dirty="0"/>
          </a:p>
          <a:p>
            <a:pPr>
              <a:spcAft>
                <a:spcPts val="1200"/>
              </a:spcAft>
            </a:pPr>
            <a:endParaRPr lang="en-US" sz="1600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600" dirty="0">
                <a:solidFill>
                  <a:srgbClr val="00B050"/>
                </a:solidFill>
              </a:rPr>
              <a:t>The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B050"/>
                </a:solidFill>
              </a:rPr>
              <a:t>Taxation Committee </a:t>
            </a:r>
            <a:r>
              <a:rPr lang="en-US" sz="1600" dirty="0"/>
              <a:t>reports its results to the Legislature and is authorized to submit implementing legislation.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20E976-3267-4BEB-B36B-BC7B6A0700E6}"/>
              </a:ext>
            </a:extLst>
          </p:cNvPr>
          <p:cNvSpPr txBox="1"/>
          <p:nvPr/>
        </p:nvSpPr>
        <p:spPr>
          <a:xfrm>
            <a:off x="652730" y="605184"/>
            <a:ext cx="1088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Expedited Review of Tax Expenditures - 3 MRSA §1000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F03731-68CB-4FFD-8E04-680520C26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64" y="3084394"/>
            <a:ext cx="4571999" cy="3439227"/>
          </a:xfrm>
          <a:prstGeom prst="rect">
            <a:avLst/>
          </a:prstGeom>
        </p:spPr>
      </p:pic>
      <p:pic>
        <p:nvPicPr>
          <p:cNvPr id="8" name="Graphic 7" descr="Back RTL">
            <a:extLst>
              <a:ext uri="{FF2B5EF4-FFF2-40B4-BE49-F238E27FC236}">
                <a16:creationId xmlns:a16="http://schemas.microsoft.com/office/drawing/2014/main" id="{6C1E1523-C8F3-4573-9A39-368515DCD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78929" y="3430564"/>
            <a:ext cx="914400" cy="914400"/>
          </a:xfrm>
          <a:prstGeom prst="rect">
            <a:avLst/>
          </a:prstGeom>
        </p:spPr>
      </p:pic>
      <p:pic>
        <p:nvPicPr>
          <p:cNvPr id="10" name="Graphic 9" descr="Arrow Rotate right">
            <a:extLst>
              <a:ext uri="{FF2B5EF4-FFF2-40B4-BE49-F238E27FC236}">
                <a16:creationId xmlns:a16="http://schemas.microsoft.com/office/drawing/2014/main" id="{014CEEC5-F774-4261-B159-20C5339AE5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5145" y="35295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3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36AA6212-AEBC-484C-8F05-7BBFB5FEE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163" y="1695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4A753-A43C-4083-87D8-06B225D00551}"/>
              </a:ext>
            </a:extLst>
          </p:cNvPr>
          <p:cNvSpPr txBox="1"/>
          <p:nvPr/>
        </p:nvSpPr>
        <p:spPr>
          <a:xfrm>
            <a:off x="1013938" y="2153469"/>
            <a:ext cx="1052532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The expenditures designated for expedited review were divided into policy area clusters across a 6-year cycle. 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The full 6-year cycle has come before </a:t>
            </a:r>
            <a:r>
              <a:rPr lang="en-US" sz="2400" dirty="0">
                <a:solidFill>
                  <a:srgbClr val="00B050"/>
                </a:solidFill>
              </a:rPr>
              <a:t>the Taxation Committee</a:t>
            </a:r>
            <a:r>
              <a:rPr lang="en-US" sz="2400" dirty="0"/>
              <a:t> for review, and we are now in the second 6-year cycle.</a:t>
            </a:r>
          </a:p>
          <a:p>
            <a:pPr>
              <a:spcAft>
                <a:spcPts val="600"/>
              </a:spcAft>
            </a:pPr>
            <a:endParaRPr lang="en-US" sz="24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20E976-3267-4BEB-B36B-BC7B6A0700E6}"/>
              </a:ext>
            </a:extLst>
          </p:cNvPr>
          <p:cNvSpPr txBox="1"/>
          <p:nvPr/>
        </p:nvSpPr>
        <p:spPr>
          <a:xfrm>
            <a:off x="652731" y="591101"/>
            <a:ext cx="1088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Expedited Reviews Completed by </a:t>
            </a:r>
            <a:r>
              <a:rPr lang="en-US" sz="3600" b="1" dirty="0">
                <a:solidFill>
                  <a:srgbClr val="00B050"/>
                </a:solidFill>
              </a:rPr>
              <a:t>Taxation Committee</a:t>
            </a:r>
          </a:p>
        </p:txBody>
      </p:sp>
    </p:spTree>
    <p:extLst>
      <p:ext uri="{BB962C8B-B14F-4D97-AF65-F5344CB8AC3E}">
        <p14:creationId xmlns:p14="http://schemas.microsoft.com/office/powerpoint/2010/main" val="4073649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36AA6212-AEBC-484C-8F05-7BBFB5FEE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163" y="1695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4A753-A43C-4083-87D8-06B225D00551}"/>
              </a:ext>
            </a:extLst>
          </p:cNvPr>
          <p:cNvSpPr txBox="1"/>
          <p:nvPr/>
        </p:nvSpPr>
        <p:spPr>
          <a:xfrm>
            <a:off x="652730" y="1064525"/>
            <a:ext cx="10705932" cy="38010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Full evaluations are conducted by </a:t>
            </a:r>
            <a:r>
              <a:rPr lang="en-US" sz="2400" b="1" dirty="0">
                <a:solidFill>
                  <a:srgbClr val="7030A0"/>
                </a:solidFill>
              </a:rPr>
              <a:t>OPEGA</a:t>
            </a:r>
            <a:r>
              <a:rPr lang="en-US" sz="2400" dirty="0"/>
              <a:t> in accordance with statute and the tax expenditure review </a:t>
            </a:r>
            <a:r>
              <a:rPr lang="en-US" sz="2400" b="1" dirty="0"/>
              <a:t>schedule set by </a:t>
            </a:r>
            <a:r>
              <a:rPr lang="en-US" sz="2400" b="1" dirty="0">
                <a:solidFill>
                  <a:srgbClr val="0070C0"/>
                </a:solidFill>
              </a:rPr>
              <a:t>the Government Oversight Committee</a:t>
            </a:r>
            <a:r>
              <a:rPr lang="en-US" sz="2400" dirty="0"/>
              <a:t>.  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The </a:t>
            </a:r>
            <a:r>
              <a:rPr lang="en-US" sz="2400" b="1" dirty="0"/>
              <a:t>parameters</a:t>
            </a:r>
            <a:r>
              <a:rPr lang="en-US" sz="2400" dirty="0"/>
              <a:t> </a:t>
            </a:r>
            <a:r>
              <a:rPr lang="en-US" sz="2400" b="1" dirty="0"/>
              <a:t>are set </a:t>
            </a:r>
            <a:r>
              <a:rPr lang="en-US" sz="2400" dirty="0"/>
              <a:t>for each full evaluation </a:t>
            </a:r>
            <a:r>
              <a:rPr lang="en-US" sz="2400" b="1" dirty="0"/>
              <a:t>by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the Government Oversight Committee</a:t>
            </a:r>
            <a:r>
              <a:rPr lang="en-US" sz="2400" dirty="0"/>
              <a:t>, in consultation with </a:t>
            </a:r>
            <a:r>
              <a:rPr lang="en-US" sz="2400" b="1" dirty="0">
                <a:solidFill>
                  <a:srgbClr val="00B050"/>
                </a:solidFill>
              </a:rPr>
              <a:t>the Taxation Committee</a:t>
            </a:r>
            <a:r>
              <a:rPr lang="en-US" sz="2400" dirty="0"/>
              <a:t>, after receipt of stakeholder input.  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b="1" dirty="0"/>
              <a:t>Results</a:t>
            </a:r>
            <a:r>
              <a:rPr lang="en-US" sz="2400" dirty="0"/>
              <a:t> are reported to both </a:t>
            </a:r>
            <a:r>
              <a:rPr lang="en-US" sz="2400" b="1" dirty="0">
                <a:solidFill>
                  <a:srgbClr val="0070C0"/>
                </a:solidFill>
              </a:rPr>
              <a:t>the Government Oversight Committee</a:t>
            </a:r>
            <a:r>
              <a:rPr lang="en-US" sz="2400" b="1" dirty="0"/>
              <a:t>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00B050"/>
                </a:solidFill>
              </a:rPr>
              <a:t>the Taxation Committee</a:t>
            </a:r>
            <a:r>
              <a:rPr lang="en-US" sz="2400" b="1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20E976-3267-4BEB-B36B-BC7B6A0700E6}"/>
              </a:ext>
            </a:extLst>
          </p:cNvPr>
          <p:cNvSpPr txBox="1"/>
          <p:nvPr/>
        </p:nvSpPr>
        <p:spPr>
          <a:xfrm>
            <a:off x="652730" y="525397"/>
            <a:ext cx="1088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Full Evaluation of Tax Expenditures - 3 MRSA §999 </a:t>
            </a:r>
          </a:p>
        </p:txBody>
      </p:sp>
    </p:spTree>
    <p:extLst>
      <p:ext uri="{BB962C8B-B14F-4D97-AF65-F5344CB8AC3E}">
        <p14:creationId xmlns:p14="http://schemas.microsoft.com/office/powerpoint/2010/main" val="70578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36AA6212-AEBC-484C-8F05-7BBFB5FEE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163" y="1695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4A753-A43C-4083-87D8-06B225D00551}"/>
              </a:ext>
            </a:extLst>
          </p:cNvPr>
          <p:cNvSpPr txBox="1"/>
          <p:nvPr/>
        </p:nvSpPr>
        <p:spPr>
          <a:xfrm>
            <a:off x="1371600" y="1695450"/>
            <a:ext cx="9948591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New Markets Capital Investment </a:t>
            </a:r>
            <a:r>
              <a:rPr lang="en-US" sz="2400" dirty="0"/>
              <a:t>Credit 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Pine Tree Development Zones </a:t>
            </a:r>
            <a:r>
              <a:rPr lang="en-US" sz="2400" dirty="0"/>
              <a:t>(PTDZ) 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Employment Tax Increment Financing </a:t>
            </a:r>
            <a:r>
              <a:rPr lang="en-US" sz="2400" dirty="0"/>
              <a:t>(ETIF) 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Business Equipment </a:t>
            </a:r>
            <a:r>
              <a:rPr lang="en-US" sz="2400" dirty="0"/>
              <a:t>Tax Reimbursement (BETR) &amp; </a:t>
            </a:r>
            <a:r>
              <a:rPr lang="en-US" sz="2400" dirty="0">
                <a:solidFill>
                  <a:srgbClr val="00B0F0"/>
                </a:solidFill>
              </a:rPr>
              <a:t>Business Equipment </a:t>
            </a:r>
            <a:r>
              <a:rPr lang="en-US" sz="2400" dirty="0"/>
              <a:t>Tax Exemption (BETE) 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Maine </a:t>
            </a:r>
            <a:r>
              <a:rPr lang="en-US" sz="2400" dirty="0">
                <a:solidFill>
                  <a:srgbClr val="00B050"/>
                </a:solidFill>
              </a:rPr>
              <a:t>Capital Investment </a:t>
            </a:r>
            <a:r>
              <a:rPr lang="en-US" sz="2400" dirty="0"/>
              <a:t>Credit (MCIC) 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Seed </a:t>
            </a:r>
            <a:r>
              <a:rPr lang="en-US" sz="2400" dirty="0">
                <a:solidFill>
                  <a:srgbClr val="00B050"/>
                </a:solidFill>
              </a:rPr>
              <a:t>Capital Investment </a:t>
            </a:r>
            <a:r>
              <a:rPr lang="en-US" sz="2400" dirty="0"/>
              <a:t>Credit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Credit for Rehabilitation of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Historic Properties  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3300"/>
                </a:solidFill>
              </a:rPr>
              <a:t>Research Expense </a:t>
            </a:r>
            <a:r>
              <a:rPr lang="en-US" sz="2400" dirty="0"/>
              <a:t>Tax Credit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20E976-3267-4BEB-B36B-BC7B6A0700E6}"/>
              </a:ext>
            </a:extLst>
          </p:cNvPr>
          <p:cNvSpPr txBox="1"/>
          <p:nvPr/>
        </p:nvSpPr>
        <p:spPr>
          <a:xfrm>
            <a:off x="652731" y="591101"/>
            <a:ext cx="1088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Full Evaluations Completed by OPEGA</a:t>
            </a:r>
          </a:p>
        </p:txBody>
      </p:sp>
      <p:pic>
        <p:nvPicPr>
          <p:cNvPr id="4" name="Graphic 3" descr="Dollar">
            <a:extLst>
              <a:ext uri="{FF2B5EF4-FFF2-40B4-BE49-F238E27FC236}">
                <a16:creationId xmlns:a16="http://schemas.microsoft.com/office/drawing/2014/main" id="{E5688FD2-F1BF-48D9-8EDA-F057677BC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1533" y="4410314"/>
            <a:ext cx="614467" cy="614467"/>
          </a:xfrm>
          <a:prstGeom prst="rect">
            <a:avLst/>
          </a:prstGeom>
        </p:spPr>
      </p:pic>
      <p:pic>
        <p:nvPicPr>
          <p:cNvPr id="8" name="Graphic 7" descr="Castle scene">
            <a:extLst>
              <a:ext uri="{FF2B5EF4-FFF2-40B4-BE49-F238E27FC236}">
                <a16:creationId xmlns:a16="http://schemas.microsoft.com/office/drawing/2014/main" id="{83ED825E-808B-41CD-9DBE-5244A5F96A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3953" y="4752801"/>
            <a:ext cx="914400" cy="614466"/>
          </a:xfrm>
          <a:prstGeom prst="rect">
            <a:avLst/>
          </a:prstGeom>
        </p:spPr>
      </p:pic>
      <p:pic>
        <p:nvPicPr>
          <p:cNvPr id="10" name="Graphic 9" descr="Business Growth">
            <a:extLst>
              <a:ext uri="{FF2B5EF4-FFF2-40B4-BE49-F238E27FC236}">
                <a16:creationId xmlns:a16="http://schemas.microsoft.com/office/drawing/2014/main" id="{B8081D71-F31D-4E56-9B1D-DFEE0A3F41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82688" y="2114741"/>
            <a:ext cx="682388" cy="682388"/>
          </a:xfrm>
          <a:prstGeom prst="rect">
            <a:avLst/>
          </a:prstGeom>
        </p:spPr>
      </p:pic>
      <p:pic>
        <p:nvPicPr>
          <p:cNvPr id="12" name="Graphic 11" descr="Bar graph with upward trend">
            <a:extLst>
              <a:ext uri="{FF2B5EF4-FFF2-40B4-BE49-F238E27FC236}">
                <a16:creationId xmlns:a16="http://schemas.microsoft.com/office/drawing/2014/main" id="{7FB01924-593D-476C-950C-8351063968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65076" y="2541736"/>
            <a:ext cx="682389" cy="682389"/>
          </a:xfrm>
          <a:prstGeom prst="rect">
            <a:avLst/>
          </a:prstGeom>
        </p:spPr>
      </p:pic>
      <p:pic>
        <p:nvPicPr>
          <p:cNvPr id="14" name="Graphic 13" descr="Robot">
            <a:extLst>
              <a:ext uri="{FF2B5EF4-FFF2-40B4-BE49-F238E27FC236}">
                <a16:creationId xmlns:a16="http://schemas.microsoft.com/office/drawing/2014/main" id="{AF43F4BB-4D14-44AD-9A0D-15E9F49BC8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77500" y="3428999"/>
            <a:ext cx="624663" cy="624663"/>
          </a:xfrm>
          <a:prstGeom prst="rect">
            <a:avLst/>
          </a:prstGeom>
        </p:spPr>
      </p:pic>
      <p:pic>
        <p:nvPicPr>
          <p:cNvPr id="16" name="Graphic 15" descr="Money">
            <a:extLst>
              <a:ext uri="{FF2B5EF4-FFF2-40B4-BE49-F238E27FC236}">
                <a16:creationId xmlns:a16="http://schemas.microsoft.com/office/drawing/2014/main" id="{791255CC-F06D-4ED5-9048-EDCA507583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23882" y="3741330"/>
            <a:ext cx="723961" cy="723961"/>
          </a:xfrm>
          <a:prstGeom prst="rect">
            <a:avLst/>
          </a:prstGeom>
        </p:spPr>
      </p:pic>
      <p:pic>
        <p:nvPicPr>
          <p:cNvPr id="18" name="Graphic 17" descr="Microscope">
            <a:extLst>
              <a:ext uri="{FF2B5EF4-FFF2-40B4-BE49-F238E27FC236}">
                <a16:creationId xmlns:a16="http://schemas.microsoft.com/office/drawing/2014/main" id="{278DC3B7-4CA7-4FB1-923F-016ECEBD1C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81365" y="5305216"/>
            <a:ext cx="614468" cy="614468"/>
          </a:xfrm>
          <a:prstGeom prst="rect">
            <a:avLst/>
          </a:prstGeom>
        </p:spPr>
      </p:pic>
      <p:pic>
        <p:nvPicPr>
          <p:cNvPr id="20" name="Graphic 19" descr="Coins">
            <a:extLst>
              <a:ext uri="{FF2B5EF4-FFF2-40B4-BE49-F238E27FC236}">
                <a16:creationId xmlns:a16="http://schemas.microsoft.com/office/drawing/2014/main" id="{368193AC-8ACA-4102-A1ED-83261C95830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17139" y="1597535"/>
            <a:ext cx="636814" cy="63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73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36AA6212-AEBC-484C-8F05-7BBFB5FEE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163" y="1695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20E976-3267-4BEB-B36B-BC7B6A0700E6}"/>
              </a:ext>
            </a:extLst>
          </p:cNvPr>
          <p:cNvSpPr txBox="1"/>
          <p:nvPr/>
        </p:nvSpPr>
        <p:spPr>
          <a:xfrm>
            <a:off x="652732" y="453569"/>
            <a:ext cx="1088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In Process &amp; Upcoming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AD390-74D1-45CA-86F5-1C4E9B385102}"/>
              </a:ext>
            </a:extLst>
          </p:cNvPr>
          <p:cNvSpPr txBox="1"/>
          <p:nvPr/>
        </p:nvSpPr>
        <p:spPr>
          <a:xfrm>
            <a:off x="652733" y="1692376"/>
            <a:ext cx="1070840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u="sng" dirty="0"/>
              <a:t>In Process Now</a:t>
            </a:r>
          </a:p>
          <a:p>
            <a:pPr marL="800100" lvl="1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Visual Media </a:t>
            </a:r>
            <a:r>
              <a:rPr lang="en-US" sz="2400" dirty="0"/>
              <a:t>Incentives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marL="800100" lvl="1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Deduction for Contributions to Capital Construction Funds for </a:t>
            </a:r>
            <a:r>
              <a:rPr lang="en-US" sz="2400" dirty="0">
                <a:solidFill>
                  <a:srgbClr val="00B0F0"/>
                </a:solidFill>
              </a:rPr>
              <a:t>Fishing Vessels</a:t>
            </a:r>
            <a:r>
              <a:rPr lang="en-US" sz="2400" dirty="0"/>
              <a:t> </a:t>
            </a:r>
          </a:p>
          <a:p>
            <a:pPr>
              <a:spcAft>
                <a:spcPts val="900"/>
              </a:spcAft>
            </a:pPr>
            <a:endParaRPr lang="en-US" sz="2400" u="sng" dirty="0"/>
          </a:p>
          <a:p>
            <a:pPr>
              <a:spcAft>
                <a:spcPts val="900"/>
              </a:spcAft>
            </a:pPr>
            <a:r>
              <a:rPr lang="en-US" sz="2400" b="1" u="sng" dirty="0"/>
              <a:t>On the Horizon</a:t>
            </a:r>
          </a:p>
          <a:p>
            <a:pPr marL="800100" lvl="1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Shipbuilding Facility</a:t>
            </a:r>
            <a:r>
              <a:rPr lang="en-US" sz="2400" dirty="0"/>
              <a:t> Credit  </a:t>
            </a:r>
          </a:p>
          <a:p>
            <a:pPr marL="800100" lvl="1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Major Business Headquarters </a:t>
            </a:r>
            <a:r>
              <a:rPr lang="en-US" sz="2400" dirty="0"/>
              <a:t>Expansion Credit  </a:t>
            </a:r>
          </a:p>
          <a:p>
            <a:pPr marL="800100" lvl="1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Major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Food Processing &amp; Manufacturing Facilities Expansion </a:t>
            </a:r>
            <a:r>
              <a:rPr lang="en-US" sz="2400" dirty="0"/>
              <a:t>Credit  </a:t>
            </a:r>
          </a:p>
          <a:p>
            <a:pPr marL="800100" lvl="1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F5F5F"/>
                </a:solidFill>
              </a:rPr>
              <a:t>Paper Manufacturing Facility Investment </a:t>
            </a:r>
            <a:r>
              <a:rPr lang="en-US" sz="2400" dirty="0"/>
              <a:t>Credit  </a:t>
            </a:r>
          </a:p>
        </p:txBody>
      </p:sp>
      <p:pic>
        <p:nvPicPr>
          <p:cNvPr id="11" name="Graphic 10" descr="Video camera">
            <a:extLst>
              <a:ext uri="{FF2B5EF4-FFF2-40B4-BE49-F238E27FC236}">
                <a16:creationId xmlns:a16="http://schemas.microsoft.com/office/drawing/2014/main" id="{DDC9C5D8-2C51-49EA-8DB3-15EBF7E6E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0226" y="1708004"/>
            <a:ext cx="914400" cy="914400"/>
          </a:xfrm>
          <a:prstGeom prst="rect">
            <a:avLst/>
          </a:prstGeom>
        </p:spPr>
      </p:pic>
      <p:pic>
        <p:nvPicPr>
          <p:cNvPr id="13" name="Graphic 12" descr="Tugboat">
            <a:extLst>
              <a:ext uri="{FF2B5EF4-FFF2-40B4-BE49-F238E27FC236}">
                <a16:creationId xmlns:a16="http://schemas.microsoft.com/office/drawing/2014/main" id="{84CD57B0-30FD-48A2-BBE7-FEA727E042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97654" y="2518012"/>
            <a:ext cx="914400" cy="914400"/>
          </a:xfrm>
          <a:prstGeom prst="rect">
            <a:avLst/>
          </a:prstGeom>
        </p:spPr>
      </p:pic>
      <p:pic>
        <p:nvPicPr>
          <p:cNvPr id="15" name="Graphic 14" descr="Cruise ship">
            <a:extLst>
              <a:ext uri="{FF2B5EF4-FFF2-40B4-BE49-F238E27FC236}">
                <a16:creationId xmlns:a16="http://schemas.microsoft.com/office/drawing/2014/main" id="{CAE00543-01CB-4C9A-9491-CED51BBA63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07426" y="3778397"/>
            <a:ext cx="914400" cy="914400"/>
          </a:xfrm>
          <a:prstGeom prst="rect">
            <a:avLst/>
          </a:prstGeom>
        </p:spPr>
      </p:pic>
      <p:pic>
        <p:nvPicPr>
          <p:cNvPr id="17" name="Graphic 16" descr="Schoolhouse">
            <a:extLst>
              <a:ext uri="{FF2B5EF4-FFF2-40B4-BE49-F238E27FC236}">
                <a16:creationId xmlns:a16="http://schemas.microsoft.com/office/drawing/2014/main" id="{58510531-1432-4A12-8872-829F07E6EE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85713" y="4235597"/>
            <a:ext cx="914400" cy="914400"/>
          </a:xfrm>
          <a:prstGeom prst="rect">
            <a:avLst/>
          </a:prstGeom>
        </p:spPr>
      </p:pic>
      <p:pic>
        <p:nvPicPr>
          <p:cNvPr id="19" name="Graphic 18" descr="Fruit bowl">
            <a:extLst>
              <a:ext uri="{FF2B5EF4-FFF2-40B4-BE49-F238E27FC236}">
                <a16:creationId xmlns:a16="http://schemas.microsoft.com/office/drawing/2014/main" id="{84A861A5-4D2A-4062-B4AF-214452F0E2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86453" y="4794142"/>
            <a:ext cx="711710" cy="711710"/>
          </a:xfrm>
          <a:prstGeom prst="rect">
            <a:avLst/>
          </a:prstGeom>
        </p:spPr>
      </p:pic>
      <p:pic>
        <p:nvPicPr>
          <p:cNvPr id="21" name="Graphic 20" descr="Fork and knife">
            <a:extLst>
              <a:ext uri="{FF2B5EF4-FFF2-40B4-BE49-F238E27FC236}">
                <a16:creationId xmlns:a16="http://schemas.microsoft.com/office/drawing/2014/main" id="{5271CFB5-351D-40AF-8F9C-F742BF2CF6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97654" y="4851635"/>
            <a:ext cx="596724" cy="596724"/>
          </a:xfrm>
          <a:prstGeom prst="rect">
            <a:avLst/>
          </a:prstGeom>
        </p:spPr>
      </p:pic>
      <p:pic>
        <p:nvPicPr>
          <p:cNvPr id="23" name="Graphic 22" descr="Paper">
            <a:extLst>
              <a:ext uri="{FF2B5EF4-FFF2-40B4-BE49-F238E27FC236}">
                <a16:creationId xmlns:a16="http://schemas.microsoft.com/office/drawing/2014/main" id="{4657064A-89D8-49FF-961C-E4088177E7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85713" y="5444327"/>
            <a:ext cx="816572" cy="81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81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40037</TotalTime>
  <Words>542</Words>
  <Application>Microsoft Office PowerPoint</Application>
  <PresentationFormat>Widescreen</PresentationFormat>
  <Paragraphs>109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The Maine Legislature            LEADS                                 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Hojara, Kari</dc:creator>
  <cp:lastModifiedBy>Schleck, Peter</cp:lastModifiedBy>
  <cp:revision>331</cp:revision>
  <cp:lastPrinted>2023-01-18T15:58:26Z</cp:lastPrinted>
  <dcterms:created xsi:type="dcterms:W3CDTF">2020-02-03T15:11:04Z</dcterms:created>
  <dcterms:modified xsi:type="dcterms:W3CDTF">2023-01-25T13:41:05Z</dcterms:modified>
</cp:coreProperties>
</file>